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1" r:id="rId6"/>
    <p:sldId id="263" r:id="rId7"/>
    <p:sldId id="264" r:id="rId8"/>
    <p:sldId id="265" r:id="rId9"/>
    <p:sldId id="266" r:id="rId10"/>
    <p:sldId id="260" r:id="rId11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0" autoAdjust="0"/>
    <p:restoredTop sz="89185" autoAdjust="0"/>
  </p:normalViewPr>
  <p:slideViewPr>
    <p:cSldViewPr snapToGrid="0" snapToObjects="1" showGuides="1">
      <p:cViewPr>
        <p:scale>
          <a:sx n="82" d="100"/>
          <a:sy n="82" d="100"/>
        </p:scale>
        <p:origin x="-99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450AD-9F3A-45D6-A1E1-2512C16C9A4B}" type="datetimeFigureOut">
              <a:rPr lang="es-CL" smtClean="0"/>
              <a:t>18-07-2018</a:t>
            </a:fld>
            <a:endParaRPr lang="es-CL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065-A502-484F-9571-FD65F64D5B5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97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59065-A502-484F-9571-FD65F64D5B58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0658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8" name="Imagen 7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129" y="2294863"/>
            <a:ext cx="4720458" cy="1057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18/07/2018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l.or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750811" y="3694012"/>
            <a:ext cx="341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800" b="1" dirty="0" smtClean="0">
                <a:solidFill>
                  <a:srgbClr val="0A253E"/>
                </a:solidFill>
                <a:latin typeface="Candara"/>
                <a:cs typeface="Candara"/>
              </a:rPr>
              <a:t>Modelo 4+1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17835" y="1052694"/>
            <a:ext cx="798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419" sz="2400" b="1" i="1" dirty="0" smtClean="0"/>
              <a:t>Bibliografía</a:t>
            </a:r>
            <a:endParaRPr lang="es-CL" sz="2400" b="1" i="1" dirty="0"/>
          </a:p>
        </p:txBody>
      </p:sp>
      <p:sp>
        <p:nvSpPr>
          <p:cNvPr id="8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6" y="1825079"/>
            <a:ext cx="1573401" cy="157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640276" y="1767265"/>
            <a:ext cx="60669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b="1" i="1" dirty="0"/>
              <a:t>Philippe </a:t>
            </a:r>
            <a:r>
              <a:rPr lang="es-CL" sz="2000" b="1" i="1" dirty="0" smtClean="0"/>
              <a:t>Kruchten</a:t>
            </a:r>
            <a:r>
              <a:rPr lang="es-419" sz="2000" b="1" i="1" dirty="0" smtClean="0"/>
              <a:t>: </a:t>
            </a:r>
            <a:r>
              <a:rPr lang="es-CL" sz="2000" i="1" dirty="0" smtClean="0"/>
              <a:t>Profesor </a:t>
            </a:r>
            <a:r>
              <a:rPr lang="es-CL" sz="2000" i="1" dirty="0"/>
              <a:t>de ingeniería de software en </a:t>
            </a:r>
            <a:r>
              <a:rPr lang="es-CL" sz="2000" i="1" dirty="0" smtClean="0"/>
              <a:t>UBC</a:t>
            </a:r>
            <a:r>
              <a:rPr lang="es-419" sz="2000" i="1" dirty="0" smtClean="0"/>
              <a:t> (</a:t>
            </a:r>
            <a:r>
              <a:rPr lang="es-ES" sz="2000" dirty="0"/>
              <a:t>Universidad de Columbia </a:t>
            </a:r>
            <a:r>
              <a:rPr lang="es-ES" sz="2000" dirty="0" smtClean="0"/>
              <a:t>Británica</a:t>
            </a:r>
            <a:r>
              <a:rPr lang="es-419" sz="2000" dirty="0" smtClean="0"/>
              <a:t>)</a:t>
            </a:r>
            <a:r>
              <a:rPr lang="es-CL" sz="2000" i="1" dirty="0" smtClean="0"/>
              <a:t>, Vancouver</a:t>
            </a:r>
            <a:r>
              <a:rPr lang="es-419" sz="2000" i="1" dirty="0" smtClean="0"/>
              <a:t>, donde realiza catedra de </a:t>
            </a:r>
            <a:r>
              <a:rPr lang="es-ES" sz="2000" dirty="0"/>
              <a:t>NSERC en Ingeniería de Diseño.</a:t>
            </a:r>
            <a:r>
              <a:rPr lang="es-CL" sz="2000" i="1" dirty="0" smtClean="0"/>
              <a:t> Curioso </a:t>
            </a:r>
            <a:r>
              <a:rPr lang="es-419" sz="2000" i="1" dirty="0" smtClean="0"/>
              <a:t>en </a:t>
            </a:r>
            <a:r>
              <a:rPr lang="es-CL" sz="2000" i="1" dirty="0" smtClean="0"/>
              <a:t>diseño, </a:t>
            </a:r>
            <a:r>
              <a:rPr lang="es-419" sz="2000" i="1" dirty="0" smtClean="0"/>
              <a:t>procesos</a:t>
            </a:r>
            <a:r>
              <a:rPr lang="es-419" sz="2000" i="1" dirty="0"/>
              <a:t> </a:t>
            </a:r>
            <a:r>
              <a:rPr lang="es-419" sz="2000" i="1" dirty="0" smtClean="0"/>
              <a:t>y arquitectura de Software. Fundador de </a:t>
            </a:r>
            <a:r>
              <a:rPr lang="es-CL" sz="2000" i="1" dirty="0" smtClean="0"/>
              <a:t>Kruchten </a:t>
            </a:r>
            <a:r>
              <a:rPr lang="es-CL" sz="2000" i="1" dirty="0"/>
              <a:t>Engineering Services </a:t>
            </a:r>
            <a:r>
              <a:rPr lang="es-CL" sz="2000" i="1" dirty="0" smtClean="0"/>
              <a:t>Ltd</a:t>
            </a:r>
            <a:r>
              <a:rPr lang="es-419" sz="2000" i="1" dirty="0" smtClean="0"/>
              <a:t>a</a:t>
            </a:r>
            <a:r>
              <a:rPr lang="es-CL" sz="2000" i="1" dirty="0" smtClean="0"/>
              <a:t>. </a:t>
            </a:r>
            <a:r>
              <a:rPr lang="es-CL" sz="2000" i="1" dirty="0"/>
              <a:t>(KESL)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564350" y="3590952"/>
            <a:ext cx="814292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L" sz="1900" i="1" dirty="0"/>
              <a:t>The Rational Unified </a:t>
            </a:r>
            <a:r>
              <a:rPr lang="es-CL" sz="1900" i="1" dirty="0" smtClean="0"/>
              <a:t>Process</a:t>
            </a:r>
            <a:r>
              <a:rPr lang="es-419" sz="1900" i="1" dirty="0" smtClean="0"/>
              <a:t> </a:t>
            </a:r>
            <a:r>
              <a:rPr lang="en-US" sz="1900" i="1" dirty="0" smtClean="0"/>
              <a:t>-</a:t>
            </a:r>
            <a:r>
              <a:rPr lang="es-419" sz="1900" i="1" dirty="0" smtClean="0"/>
              <a:t> </a:t>
            </a:r>
            <a:r>
              <a:rPr lang="en-US" sz="1900" i="1" dirty="0" smtClean="0"/>
              <a:t>Grady </a:t>
            </a:r>
            <a:r>
              <a:rPr lang="en-US" sz="1900" i="1" dirty="0"/>
              <a:t>Booch, Ivar Jacobson, and James </a:t>
            </a:r>
            <a:r>
              <a:rPr lang="en-US" sz="1900" i="1" dirty="0" smtClean="0"/>
              <a:t>Rumbaugh</a:t>
            </a:r>
            <a:endParaRPr lang="es-419" sz="1900" i="1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CL" sz="1900" i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900" i="1" dirty="0" smtClean="0"/>
              <a:t>Phillipe </a:t>
            </a:r>
            <a:r>
              <a:rPr lang="en-US" sz="1900" i="1" dirty="0"/>
              <a:t>Kruchten and Ch. Thompson. An object-oriented, </a:t>
            </a:r>
            <a:r>
              <a:rPr lang="en-US" sz="1900" i="1" dirty="0" smtClean="0"/>
              <a:t>distributed</a:t>
            </a:r>
            <a:r>
              <a:rPr lang="es-419" sz="1900" i="1" dirty="0" smtClean="0"/>
              <a:t> </a:t>
            </a:r>
            <a:r>
              <a:rPr lang="en-US" sz="1900" i="1" dirty="0" smtClean="0"/>
              <a:t>architecture </a:t>
            </a:r>
            <a:r>
              <a:rPr lang="en-US" sz="1900" i="1" dirty="0"/>
              <a:t>for large scale ada </a:t>
            </a:r>
            <a:r>
              <a:rPr lang="en-US" sz="1900" i="1" dirty="0" smtClean="0"/>
              <a:t>systems.</a:t>
            </a:r>
            <a:r>
              <a:rPr lang="es-419" sz="1900" i="1" dirty="0" smtClean="0"/>
              <a:t> </a:t>
            </a:r>
            <a:r>
              <a:rPr lang="en-US" sz="1900" i="1" dirty="0" smtClean="0"/>
              <a:t>In </a:t>
            </a:r>
            <a:r>
              <a:rPr lang="en-US" sz="1900" i="1" dirty="0"/>
              <a:t>Proceedings of the TRI-Ada’94 Conference, pages 262–271, Baltimore, November 1994. ACM</a:t>
            </a:r>
            <a:r>
              <a:rPr lang="en-US" sz="1900" i="1" dirty="0" smtClean="0"/>
              <a:t>.</a:t>
            </a:r>
            <a:endParaRPr lang="es-419" sz="1900" i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419" sz="1900" i="1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L" sz="1900" i="1" dirty="0">
                <a:hlinkClick r:id="rId3"/>
              </a:rPr>
              <a:t>http://</a:t>
            </a:r>
            <a:r>
              <a:rPr lang="es-CL" sz="1900" i="1" dirty="0" smtClean="0">
                <a:hlinkClick r:id="rId3"/>
              </a:rPr>
              <a:t>www.uml.org</a:t>
            </a:r>
            <a:endParaRPr lang="es-419" sz="1900" i="1" dirty="0" smtClean="0"/>
          </a:p>
        </p:txBody>
      </p:sp>
    </p:spTree>
    <p:extLst>
      <p:ext uri="{BB962C8B-B14F-4D97-AF65-F5344CB8AC3E}">
        <p14:creationId xmlns:p14="http://schemas.microsoft.com/office/powerpoint/2010/main" val="14434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68437" y="599988"/>
            <a:ext cx="400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2400" dirty="0" smtClean="0">
                <a:solidFill>
                  <a:schemeClr val="bg1"/>
                </a:solidFill>
                <a:latin typeface="Candara" charset="0"/>
                <a:ea typeface="Candara" charset="0"/>
                <a:cs typeface="Candara" charset="0"/>
              </a:rPr>
              <a:t>Conociendo el modelo 4+1</a:t>
            </a:r>
            <a:endParaRPr lang="es-CL" sz="2400" dirty="0">
              <a:solidFill>
                <a:schemeClr val="bg1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87945" y="3127276"/>
            <a:ext cx="38863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200" b="1" dirty="0">
                <a:solidFill>
                  <a:schemeClr val="bg1"/>
                </a:solidFill>
                <a:latin typeface="Candara" panose="020E0502030303020204" pitchFamily="34" charset="0"/>
              </a:rPr>
              <a:t>El Modelo </a:t>
            </a:r>
            <a:r>
              <a:rPr lang="es-CL" sz="22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“4+1</a:t>
            </a:r>
            <a:r>
              <a:rPr lang="es-CL" sz="2200" b="1" dirty="0">
                <a:solidFill>
                  <a:schemeClr val="bg1"/>
                </a:solidFill>
                <a:latin typeface="Candara" panose="020E0502030303020204" pitchFamily="34" charset="0"/>
              </a:rPr>
              <a:t>” Vistas de la</a:t>
            </a:r>
          </a:p>
          <a:p>
            <a:pPr algn="ctr"/>
            <a:r>
              <a:rPr lang="es-CL" sz="2200" b="1" dirty="0">
                <a:solidFill>
                  <a:schemeClr val="bg1"/>
                </a:solidFill>
                <a:latin typeface="Candara" panose="020E0502030303020204" pitchFamily="34" charset="0"/>
              </a:rPr>
              <a:t>Arquitectura del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556108" y="1319328"/>
            <a:ext cx="81135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i="1" dirty="0"/>
              <a:t>La </a:t>
            </a:r>
            <a:r>
              <a:rPr lang="es-CL" sz="2000" b="1" i="1" dirty="0"/>
              <a:t>arquitectura </a:t>
            </a:r>
            <a:r>
              <a:rPr lang="es-CL" sz="2000" b="1" i="1" dirty="0" smtClean="0"/>
              <a:t>de </a:t>
            </a:r>
            <a:r>
              <a:rPr lang="es-CL" sz="2000" b="1" i="1" dirty="0"/>
              <a:t>software </a:t>
            </a:r>
            <a:r>
              <a:rPr lang="es-CL" sz="2000" i="1" dirty="0"/>
              <a:t>se trata de abstracciones, </a:t>
            </a:r>
            <a:r>
              <a:rPr lang="es-CL" sz="2000" i="1" dirty="0" smtClean="0"/>
              <a:t>de</a:t>
            </a:r>
            <a:r>
              <a:rPr lang="es-419" sz="2000" i="1" dirty="0" smtClean="0"/>
              <a:t> </a:t>
            </a:r>
            <a:r>
              <a:rPr lang="es-CL" sz="2000" i="1" dirty="0" smtClean="0"/>
              <a:t>descomposici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 </a:t>
            </a:r>
            <a:r>
              <a:rPr lang="es-CL" sz="2000" i="1" dirty="0"/>
              <a:t>y </a:t>
            </a:r>
            <a:r>
              <a:rPr lang="es-CL" sz="2000" i="1" dirty="0" smtClean="0"/>
              <a:t>composici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</a:t>
            </a:r>
            <a:r>
              <a:rPr lang="es-CL" sz="2000" i="1" dirty="0"/>
              <a:t>, de estilos y </a:t>
            </a:r>
            <a:r>
              <a:rPr lang="es-CL" sz="2000" i="1" dirty="0" smtClean="0"/>
              <a:t>est</a:t>
            </a:r>
            <a:r>
              <a:rPr lang="es-419" sz="2000" i="1" dirty="0" smtClean="0"/>
              <a:t>é</a:t>
            </a:r>
            <a:r>
              <a:rPr lang="es-CL" sz="2000" i="1" dirty="0" smtClean="0"/>
              <a:t>tica.</a:t>
            </a:r>
            <a:r>
              <a:rPr lang="es-419" sz="2000" i="1" dirty="0" smtClean="0"/>
              <a:t> </a:t>
            </a:r>
            <a:r>
              <a:rPr lang="es-CL" sz="2000" i="1" dirty="0" smtClean="0"/>
              <a:t>Tambi</a:t>
            </a:r>
            <a:r>
              <a:rPr lang="es-419" sz="2000" i="1" dirty="0" smtClean="0"/>
              <a:t>é</a:t>
            </a:r>
            <a:r>
              <a:rPr lang="es-CL" sz="2000" i="1" dirty="0" smtClean="0"/>
              <a:t>n </a:t>
            </a:r>
            <a:r>
              <a:rPr lang="es-CL" sz="2000" i="1" dirty="0"/>
              <a:t>tiene </a:t>
            </a:r>
            <a:r>
              <a:rPr lang="es-CL" sz="2000" i="1" dirty="0" smtClean="0"/>
              <a:t>relaci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 </a:t>
            </a:r>
            <a:r>
              <a:rPr lang="es-CL" sz="2000" i="1" dirty="0"/>
              <a:t>con el </a:t>
            </a:r>
            <a:r>
              <a:rPr lang="es-CL" sz="2000" i="1" dirty="0" smtClean="0"/>
              <a:t>dise</a:t>
            </a:r>
            <a:r>
              <a:rPr lang="es-419" sz="2000" i="1" dirty="0"/>
              <a:t>ñ</a:t>
            </a:r>
            <a:r>
              <a:rPr lang="es-CL" sz="2000" i="1" dirty="0" smtClean="0"/>
              <a:t>o </a:t>
            </a:r>
            <a:r>
              <a:rPr lang="es-CL" sz="2000" i="1" dirty="0"/>
              <a:t>y la </a:t>
            </a:r>
            <a:r>
              <a:rPr lang="es-CL" sz="2000" i="1" dirty="0" smtClean="0"/>
              <a:t>implementaci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 </a:t>
            </a:r>
            <a:r>
              <a:rPr lang="es-CL" sz="2000" i="1" dirty="0"/>
              <a:t>de la estructura de alto nivel del software.</a:t>
            </a:r>
          </a:p>
          <a:p>
            <a:pPr algn="just"/>
            <a:r>
              <a:rPr lang="es-CL" sz="2000" i="1" dirty="0"/>
              <a:t>Los </a:t>
            </a:r>
            <a:r>
              <a:rPr lang="es-CL" sz="2000" i="1" dirty="0" smtClean="0"/>
              <a:t>d</a:t>
            </a:r>
            <a:r>
              <a:rPr lang="es-419" sz="2000" i="1" dirty="0" smtClean="0"/>
              <a:t>esarrolladores </a:t>
            </a:r>
            <a:r>
              <a:rPr lang="es-CL" sz="2000" i="1" dirty="0" smtClean="0"/>
              <a:t>construyen </a:t>
            </a:r>
            <a:r>
              <a:rPr lang="es-CL" sz="2000" i="1" dirty="0"/>
              <a:t>la arquitectura usando varios elementos </a:t>
            </a:r>
            <a:r>
              <a:rPr lang="es-CL" sz="2000" i="1" dirty="0" smtClean="0"/>
              <a:t>arquitect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nicos </a:t>
            </a:r>
            <a:r>
              <a:rPr lang="es-CL" sz="2000" i="1" dirty="0"/>
              <a:t>elegidos </a:t>
            </a:r>
            <a:r>
              <a:rPr lang="es-CL" sz="2000" i="1" dirty="0" smtClean="0"/>
              <a:t>apropiadamente.</a:t>
            </a:r>
            <a:r>
              <a:rPr lang="es-419" sz="2000" i="1" dirty="0" smtClean="0"/>
              <a:t> </a:t>
            </a:r>
            <a:r>
              <a:rPr lang="es-CL" sz="2000" i="1" dirty="0" smtClean="0"/>
              <a:t>Estos </a:t>
            </a:r>
            <a:r>
              <a:rPr lang="es-CL" sz="2000" i="1" dirty="0"/>
              <a:t>elementos satisfacen la mayor parte de los requisitos de funcionalidad y performance del </a:t>
            </a:r>
            <a:r>
              <a:rPr lang="es-CL" sz="2000" i="1" dirty="0" smtClean="0"/>
              <a:t>sistema,</a:t>
            </a:r>
            <a:r>
              <a:rPr lang="es-419" sz="2000" i="1" dirty="0" smtClean="0"/>
              <a:t> </a:t>
            </a:r>
            <a:r>
              <a:rPr lang="es-CL" sz="2000" i="1" dirty="0" smtClean="0"/>
              <a:t>as</a:t>
            </a:r>
            <a:r>
              <a:rPr lang="es-419" sz="2000" i="1" dirty="0"/>
              <a:t>í</a:t>
            </a:r>
            <a:r>
              <a:rPr lang="es-CL" sz="2000" i="1" dirty="0" smtClean="0"/>
              <a:t> </a:t>
            </a:r>
            <a:r>
              <a:rPr lang="es-CL" sz="2000" i="1" dirty="0"/>
              <a:t>como </a:t>
            </a:r>
            <a:r>
              <a:rPr lang="es-CL" sz="2000" i="1" dirty="0" smtClean="0"/>
              <a:t>tambi</a:t>
            </a:r>
            <a:r>
              <a:rPr lang="es-419" sz="2000" i="1" dirty="0" smtClean="0"/>
              <a:t>é</a:t>
            </a:r>
            <a:r>
              <a:rPr lang="es-CL" sz="2000" i="1" dirty="0" smtClean="0"/>
              <a:t>n </a:t>
            </a:r>
            <a:r>
              <a:rPr lang="es-CL" sz="2000" i="1" dirty="0"/>
              <a:t>otros requisitos no </a:t>
            </a:r>
            <a:r>
              <a:rPr lang="es-CL" sz="2000" i="1" dirty="0" smtClean="0"/>
              <a:t>funcionales</a:t>
            </a:r>
            <a:r>
              <a:rPr lang="es-419" sz="2000" i="1" dirty="0" smtClean="0"/>
              <a:t>,</a:t>
            </a:r>
            <a:r>
              <a:rPr lang="es-CL" sz="2000" i="1" dirty="0" smtClean="0"/>
              <a:t> </a:t>
            </a:r>
            <a:r>
              <a:rPr lang="es-CL" sz="2000" i="1" dirty="0"/>
              <a:t>tales como confiabilidad, escalabilidad, portabilidad </a:t>
            </a:r>
            <a:r>
              <a:rPr lang="es-CL" sz="2000" i="1" dirty="0" smtClean="0"/>
              <a:t>y</a:t>
            </a:r>
            <a:r>
              <a:rPr lang="es-419" sz="2000" i="1" dirty="0" smtClean="0"/>
              <a:t> </a:t>
            </a:r>
            <a:r>
              <a:rPr lang="es-CL" sz="2000" i="1" dirty="0" smtClean="0"/>
              <a:t>disponibilidad </a:t>
            </a:r>
            <a:r>
              <a:rPr lang="es-CL" sz="2000" i="1" dirty="0"/>
              <a:t>del sistema.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15" y="3873874"/>
            <a:ext cx="2167287" cy="270434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00" y="3933216"/>
            <a:ext cx="1981201" cy="264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86853" y="1233943"/>
            <a:ext cx="80521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i="1" dirty="0"/>
              <a:t>El </a:t>
            </a:r>
            <a:r>
              <a:rPr lang="es-CL" sz="2000" b="1" i="1" dirty="0"/>
              <a:t>modelo 4+1 </a:t>
            </a:r>
            <a:r>
              <a:rPr lang="es-CL" sz="2000" i="1" dirty="0"/>
              <a:t>describe la </a:t>
            </a:r>
            <a:r>
              <a:rPr lang="es-CL" sz="2000" i="1" dirty="0" smtClean="0"/>
              <a:t>arquitectura</a:t>
            </a:r>
            <a:r>
              <a:rPr lang="es-419" sz="2000" i="1" dirty="0" smtClean="0"/>
              <a:t> </a:t>
            </a:r>
            <a:r>
              <a:rPr lang="es-CL" sz="2000" i="1" dirty="0" smtClean="0"/>
              <a:t>del </a:t>
            </a:r>
            <a:r>
              <a:rPr lang="es-CL" sz="2000" i="1" dirty="0"/>
              <a:t>software usando cinco </a:t>
            </a:r>
            <a:r>
              <a:rPr lang="es-CL" sz="2000" i="1" dirty="0" smtClean="0"/>
              <a:t>vistas</a:t>
            </a:r>
            <a:r>
              <a:rPr lang="es-419" sz="2000" i="1" dirty="0" smtClean="0"/>
              <a:t> </a:t>
            </a:r>
            <a:r>
              <a:rPr lang="es-CL" sz="2000" i="1" dirty="0" smtClean="0"/>
              <a:t>co</a:t>
            </a:r>
            <a:r>
              <a:rPr lang="es-419" sz="2000" i="1" dirty="0" smtClean="0"/>
              <a:t>mpatibles</a:t>
            </a:r>
            <a:r>
              <a:rPr lang="es-CL" sz="2000" i="1" dirty="0" smtClean="0"/>
              <a:t>. </a:t>
            </a:r>
            <a:r>
              <a:rPr lang="es-419" sz="2000" i="1" dirty="0" smtClean="0"/>
              <a:t>Es bastante genérico y ha sido utilizado con </a:t>
            </a:r>
            <a:r>
              <a:rPr lang="es-CL" sz="2000" i="1" dirty="0" smtClean="0"/>
              <a:t>é</a:t>
            </a:r>
            <a:r>
              <a:rPr lang="es-419" sz="2000" i="1" dirty="0" smtClean="0"/>
              <a:t>xito en un sin </a:t>
            </a:r>
            <a:r>
              <a:rPr lang="es-CL" sz="2000" i="1" dirty="0" smtClean="0"/>
              <a:t>fí</a:t>
            </a:r>
            <a:r>
              <a:rPr lang="es-419" sz="2000" i="1" dirty="0" smtClean="0"/>
              <a:t>n de proyectos informaticos. Permite a los </a:t>
            </a:r>
            <a:r>
              <a:rPr lang="es-CL" sz="2000" i="1" dirty="0"/>
              <a:t>distintos stakeholders encontrar lo que </a:t>
            </a:r>
            <a:r>
              <a:rPr lang="es-CL" sz="2000" i="1" dirty="0" smtClean="0"/>
              <a:t>qu</a:t>
            </a:r>
            <a:r>
              <a:rPr lang="es-419" sz="2000" i="1" dirty="0" smtClean="0"/>
              <a:t>ieren </a:t>
            </a:r>
            <a:r>
              <a:rPr lang="es-CL" sz="2000" i="1" dirty="0" smtClean="0"/>
              <a:t>acerca </a:t>
            </a:r>
            <a:r>
              <a:rPr lang="es-CL" sz="2000" i="1" dirty="0"/>
              <a:t>de </a:t>
            </a:r>
            <a:r>
              <a:rPr lang="es-CL" sz="2000" i="1" dirty="0" smtClean="0"/>
              <a:t>la</a:t>
            </a:r>
            <a:r>
              <a:rPr lang="es-419" sz="2000" i="1" dirty="0" smtClean="0"/>
              <a:t> </a:t>
            </a:r>
            <a:r>
              <a:rPr lang="es-CL" sz="2000" i="1" dirty="0" smtClean="0"/>
              <a:t>arquitectura </a:t>
            </a:r>
            <a:r>
              <a:rPr lang="es-CL" sz="2000" i="1" dirty="0"/>
              <a:t>del software. Los ingenieros de sistemas se </a:t>
            </a:r>
            <a:r>
              <a:rPr lang="es-CL" sz="2000" i="1" dirty="0" smtClean="0"/>
              <a:t>enfocan </a:t>
            </a:r>
            <a:r>
              <a:rPr lang="es-CL" sz="2000" i="1" dirty="0"/>
              <a:t>en la vista </a:t>
            </a:r>
            <a:r>
              <a:rPr lang="es-CL" sz="2000" i="1" dirty="0" smtClean="0"/>
              <a:t>f</a:t>
            </a:r>
            <a:r>
              <a:rPr lang="es-419" sz="2000" i="1" dirty="0" smtClean="0"/>
              <a:t>í</a:t>
            </a:r>
            <a:r>
              <a:rPr lang="es-CL" sz="2000" i="1" dirty="0" smtClean="0"/>
              <a:t>sica</a:t>
            </a:r>
            <a:r>
              <a:rPr lang="es-CL" sz="2000" i="1" dirty="0"/>
              <a:t>, y luego en la vista </a:t>
            </a:r>
            <a:r>
              <a:rPr lang="es-CL" sz="2000" i="1" dirty="0" smtClean="0"/>
              <a:t>de</a:t>
            </a:r>
            <a:r>
              <a:rPr lang="es-419" sz="2000" i="1" dirty="0" smtClean="0"/>
              <a:t> </a:t>
            </a:r>
            <a:r>
              <a:rPr lang="es-CL" sz="2000" i="1" dirty="0" smtClean="0"/>
              <a:t>procesos</a:t>
            </a:r>
            <a:r>
              <a:rPr lang="es-CL" sz="2000" i="1" dirty="0"/>
              <a:t>. Los usuarios finales, los clientes, y los especialistas en datos en la vista </a:t>
            </a:r>
            <a:r>
              <a:rPr lang="es-CL" sz="2000" i="1" dirty="0" smtClean="0"/>
              <a:t>l</a:t>
            </a:r>
            <a:r>
              <a:rPr lang="es-419" sz="2000" i="1" dirty="0" smtClean="0"/>
              <a:t>ó</a:t>
            </a:r>
            <a:r>
              <a:rPr lang="es-CL" sz="2000" i="1" dirty="0" smtClean="0"/>
              <a:t>gica</a:t>
            </a:r>
            <a:r>
              <a:rPr lang="es-CL" sz="2000" i="1" dirty="0"/>
              <a:t>. Los </a:t>
            </a:r>
            <a:r>
              <a:rPr lang="es-CL" sz="2000" i="1" dirty="0" smtClean="0"/>
              <a:t>administradores</a:t>
            </a:r>
            <a:r>
              <a:rPr lang="es-419" sz="2000" i="1" dirty="0" smtClean="0"/>
              <a:t> </a:t>
            </a:r>
            <a:r>
              <a:rPr lang="es-CL" sz="2000" i="1" dirty="0" smtClean="0"/>
              <a:t>de </a:t>
            </a:r>
            <a:r>
              <a:rPr lang="es-CL" sz="2000" i="1" dirty="0"/>
              <a:t>proyectos, las personas de </a:t>
            </a:r>
            <a:r>
              <a:rPr lang="es-CL" sz="2000" i="1" dirty="0" smtClean="0"/>
              <a:t>configuraci</a:t>
            </a:r>
            <a:r>
              <a:rPr lang="es-419" sz="2000" i="1" dirty="0" smtClean="0"/>
              <a:t>ó</a:t>
            </a:r>
            <a:r>
              <a:rPr lang="es-CL" sz="2000" i="1" dirty="0" smtClean="0"/>
              <a:t>n </a:t>
            </a:r>
            <a:r>
              <a:rPr lang="es-CL" sz="2000" i="1" dirty="0"/>
              <a:t>del software en la vista de desarrollo.</a:t>
            </a:r>
            <a:endParaRPr lang="es-419" sz="2000" i="1" dirty="0" smtClean="0"/>
          </a:p>
          <a:p>
            <a:pPr algn="just"/>
            <a:endParaRPr lang="es-CL" sz="2000" i="1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4" y="3797493"/>
            <a:ext cx="7734833" cy="23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273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0" y="1216688"/>
            <a:ext cx="8188632" cy="48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27798" y="1249527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400" b="1" i="1" dirty="0" smtClean="0"/>
              <a:t>¿Qu</a:t>
            </a:r>
            <a:r>
              <a:rPr lang="es-CL" sz="2400" b="1" i="1" dirty="0" smtClean="0"/>
              <a:t>é</a:t>
            </a:r>
            <a:r>
              <a:rPr lang="es-419" sz="2400" b="1" i="1" dirty="0" smtClean="0"/>
              <a:t> es UML?</a:t>
            </a:r>
            <a:endParaRPr lang="es-CL" sz="2400" b="1" i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627797" y="1711193"/>
            <a:ext cx="8120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sz="2000" i="1" dirty="0" smtClean="0"/>
              <a:t>Es un lenguaje </a:t>
            </a:r>
            <a:r>
              <a:rPr lang="es-CL" sz="2000" i="1" dirty="0"/>
              <a:t>gráfico </a:t>
            </a:r>
            <a:r>
              <a:rPr lang="es-CL" sz="2000" i="1" dirty="0" smtClean="0"/>
              <a:t>respaldado </a:t>
            </a:r>
            <a:r>
              <a:rPr lang="es-CL" sz="2000" i="1" dirty="0"/>
              <a:t>por el OMG (Object Management Group). </a:t>
            </a:r>
            <a:r>
              <a:rPr lang="es-419" sz="2000" i="1" dirty="0" smtClean="0"/>
              <a:t>Sirve </a:t>
            </a:r>
            <a:r>
              <a:rPr lang="es-CL" sz="2000" i="1" dirty="0" smtClean="0"/>
              <a:t>para </a:t>
            </a:r>
            <a:r>
              <a:rPr lang="es-CL" sz="2000" i="1" dirty="0"/>
              <a:t>visualizar, especificar, construir y documentar un sistema de software. UML ofrece un estándar para describir un "plano" del sistema (modelo), incluyendo aspectos conceptuales tales como procesos de negocios y funciones del sistema, y aspectos concretos como expresiones de lenguajes de programación, esquemas de bases de datos y componentes de software </a:t>
            </a:r>
            <a:r>
              <a:rPr lang="es-CL" sz="2000" i="1" dirty="0" smtClean="0"/>
              <a:t>reutilizables</a:t>
            </a:r>
            <a:r>
              <a:rPr lang="es-419" sz="2000" i="1" dirty="0" smtClean="0"/>
              <a:t>, basado en una notación grafica, que permite </a:t>
            </a:r>
            <a:r>
              <a:rPr lang="es-CL" sz="2000" i="1" dirty="0" smtClean="0"/>
              <a:t>crear </a:t>
            </a:r>
            <a:r>
              <a:rPr lang="es-CL" sz="2000" i="1" dirty="0"/>
              <a:t>esquemas, diagramas y documentación relativa a los desarrollos de </a:t>
            </a:r>
            <a:r>
              <a:rPr lang="es-CL" sz="2000" i="1" dirty="0" smtClean="0"/>
              <a:t>software</a:t>
            </a:r>
            <a:r>
              <a:rPr lang="es-419" sz="2000" i="1" dirty="0" smtClean="0"/>
              <a:t>.</a:t>
            </a:r>
            <a:endParaRPr lang="es-CL" sz="2000" i="1" dirty="0"/>
          </a:p>
        </p:txBody>
      </p:sp>
      <p:sp>
        <p:nvSpPr>
          <p:cNvPr id="5" name="4 Conector"/>
          <p:cNvSpPr/>
          <p:nvPr/>
        </p:nvSpPr>
        <p:spPr>
          <a:xfrm>
            <a:off x="5087334" y="4436763"/>
            <a:ext cx="1879424" cy="1910687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5 Rectángulo redondeado"/>
          <p:cNvSpPr/>
          <p:nvPr/>
        </p:nvSpPr>
        <p:spPr>
          <a:xfrm>
            <a:off x="6953109" y="4337319"/>
            <a:ext cx="1685925" cy="785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Visualizar</a:t>
            </a:r>
            <a:endParaRPr lang="es-CL" dirty="0"/>
          </a:p>
        </p:txBody>
      </p:sp>
      <p:sp>
        <p:nvSpPr>
          <p:cNvPr id="9" name="8 Rectángulo redondeado"/>
          <p:cNvSpPr/>
          <p:nvPr/>
        </p:nvSpPr>
        <p:spPr>
          <a:xfrm>
            <a:off x="3406727" y="5613742"/>
            <a:ext cx="1685925" cy="785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Construir</a:t>
            </a:r>
            <a:endParaRPr lang="es-CL" dirty="0"/>
          </a:p>
        </p:txBody>
      </p:sp>
      <p:sp>
        <p:nvSpPr>
          <p:cNvPr id="10" name="9 Rectángulo redondeado"/>
          <p:cNvSpPr/>
          <p:nvPr/>
        </p:nvSpPr>
        <p:spPr>
          <a:xfrm>
            <a:off x="6953108" y="5688378"/>
            <a:ext cx="1685925" cy="785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Especificar</a:t>
            </a:r>
            <a:endParaRPr lang="es-CL" dirty="0"/>
          </a:p>
        </p:txBody>
      </p:sp>
      <p:sp>
        <p:nvSpPr>
          <p:cNvPr id="12" name="11 Rectángulo redondeado"/>
          <p:cNvSpPr/>
          <p:nvPr/>
        </p:nvSpPr>
        <p:spPr>
          <a:xfrm>
            <a:off x="3406727" y="4337319"/>
            <a:ext cx="1685925" cy="7858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Documentar</a:t>
            </a:r>
            <a:endParaRPr lang="es-CL" dirty="0"/>
          </a:p>
        </p:txBody>
      </p:sp>
      <p:pic>
        <p:nvPicPr>
          <p:cNvPr id="1028" name="Picture 4" descr="https://upload.wikimedia.org/wikipedia/commons/thumb/d/d5/UML_logo.svg/220px-UML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817" y="4791212"/>
            <a:ext cx="1652457" cy="12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559562" y="1165833"/>
            <a:ext cx="813406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b="1" i="1" dirty="0" smtClean="0"/>
              <a:t>D</a:t>
            </a:r>
            <a:r>
              <a:rPr lang="es-419" sz="2400" b="1" i="1" dirty="0" smtClean="0"/>
              <a:t>iagramas de UML</a:t>
            </a:r>
          </a:p>
          <a:p>
            <a:pPr algn="just"/>
            <a:endParaRPr lang="es-419" sz="2200" dirty="0" smtClean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87" y="1485867"/>
            <a:ext cx="4716684" cy="5118361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617439" y="1755504"/>
            <a:ext cx="32022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Diagramas de caso de uso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clases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objetos</a:t>
            </a:r>
          </a:p>
          <a:p>
            <a:endParaRPr lang="es-419" b="1" i="1" dirty="0" smtClean="0"/>
          </a:p>
          <a:p>
            <a:r>
              <a:rPr lang="es-419" b="1" i="1" u="sng" dirty="0" smtClean="0"/>
              <a:t>Diagramas de Comportamiento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estados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Diagramasde actividad</a:t>
            </a:r>
          </a:p>
          <a:p>
            <a:endParaRPr lang="es-419" b="1" i="1" dirty="0" smtClean="0"/>
          </a:p>
          <a:p>
            <a:r>
              <a:rPr lang="es-419" b="1" i="1" u="sng" dirty="0" smtClean="0"/>
              <a:t>Diagramas de Iteración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secuencia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colaboración</a:t>
            </a:r>
          </a:p>
          <a:p>
            <a:endParaRPr lang="es-419" b="1" i="1" dirty="0" smtClean="0"/>
          </a:p>
          <a:p>
            <a:r>
              <a:rPr lang="es-419" b="1" i="1" u="sng" dirty="0" smtClean="0"/>
              <a:t>Diagramas de Implementación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componentes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i="1" dirty="0" smtClean="0"/>
              <a:t>Diagrama de despliegue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818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75" y="1647421"/>
            <a:ext cx="6597570" cy="432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25032" y="1247311"/>
            <a:ext cx="7396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000" b="1" i="1" dirty="0" smtClean="0"/>
              <a:t>Los diagramas de UML expresan gráficamente partes de un modelo.</a:t>
            </a:r>
            <a:endParaRPr lang="es-CL" sz="2000" b="1" i="1" dirty="0"/>
          </a:p>
        </p:txBody>
      </p:sp>
    </p:spTree>
    <p:extLst>
      <p:ext uri="{BB962C8B-B14F-4D97-AF65-F5344CB8AC3E}">
        <p14:creationId xmlns:p14="http://schemas.microsoft.com/office/powerpoint/2010/main" val="17912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0"/>
          <p:cNvSpPr txBox="1"/>
          <p:nvPr/>
        </p:nvSpPr>
        <p:spPr>
          <a:xfrm>
            <a:off x="4969877" y="579441"/>
            <a:ext cx="324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2800" dirty="0" smtClean="0">
                <a:solidFill>
                  <a:srgbClr val="FFFFFF"/>
                </a:solidFill>
              </a:rPr>
              <a:t>Modelo 4+1</a:t>
            </a:r>
            <a:endParaRPr lang="es-ES_tradnl" sz="2800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25032" y="1273745"/>
            <a:ext cx="8044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419" sz="2000" i="1" dirty="0" smtClean="0"/>
              <a:t>La organización de modelos se refleja en las vistas del </a:t>
            </a:r>
            <a:r>
              <a:rPr lang="es-419" sz="2000" b="1" i="1" dirty="0" smtClean="0"/>
              <a:t>Modelo</a:t>
            </a:r>
            <a:r>
              <a:rPr lang="es-419" sz="2000" i="1" dirty="0" smtClean="0"/>
              <a:t> </a:t>
            </a:r>
            <a:r>
              <a:rPr lang="es-419" sz="2000" b="1" i="1" dirty="0" smtClean="0"/>
              <a:t>4+1 de Kruchten </a:t>
            </a:r>
            <a:r>
              <a:rPr lang="es-419" sz="2000" i="1" dirty="0" smtClean="0"/>
              <a:t>(1995) y este enfoque sigue la propuesta  de </a:t>
            </a:r>
            <a:r>
              <a:rPr lang="es-419" sz="2000" b="1" i="1" dirty="0" smtClean="0"/>
              <a:t>Rational Unified Process (RUP).</a:t>
            </a:r>
            <a:endParaRPr lang="es-CL" sz="2000" b="1" i="1" dirty="0"/>
          </a:p>
        </p:txBody>
      </p:sp>
      <p:sp>
        <p:nvSpPr>
          <p:cNvPr id="5" name="4 Rectángulo"/>
          <p:cNvSpPr/>
          <p:nvPr/>
        </p:nvSpPr>
        <p:spPr>
          <a:xfrm>
            <a:off x="726311" y="2400181"/>
            <a:ext cx="7841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Casos de Uso del Negocio (Business Use-Case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Objetos del Negocio (Business Object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Casos de Uso (Use-Case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Análisis (Analysis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Diseño (Design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Despliegue (Deployment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Datos (Data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Implementación (Implementation Model)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i="1" dirty="0"/>
              <a:t>Modelo de Pruebas (Test Model) 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77" y="4592837"/>
            <a:ext cx="3491217" cy="21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Words>613</Words>
  <Application>Microsoft Office PowerPoint</Application>
  <PresentationFormat>Presentación en pantalla (4:3)</PresentationFormat>
  <Paragraphs>56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israel alberto naranjo retamal</cp:lastModifiedBy>
  <cp:revision>158</cp:revision>
  <dcterms:created xsi:type="dcterms:W3CDTF">2014-04-29T13:43:09Z</dcterms:created>
  <dcterms:modified xsi:type="dcterms:W3CDTF">2018-07-18T20:44:55Z</dcterms:modified>
</cp:coreProperties>
</file>